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359" r:id="rId2"/>
    <p:sldId id="313" r:id="rId3"/>
    <p:sldId id="360" r:id="rId4"/>
    <p:sldId id="361" r:id="rId5"/>
    <p:sldId id="362" r:id="rId6"/>
    <p:sldId id="363" r:id="rId7"/>
    <p:sldId id="262" r:id="rId8"/>
    <p:sldId id="365" r:id="rId9"/>
    <p:sldId id="366" r:id="rId10"/>
    <p:sldId id="364" r:id="rId11"/>
    <p:sldId id="356" r:id="rId12"/>
    <p:sldId id="368" r:id="rId13"/>
    <p:sldId id="369" r:id="rId14"/>
    <p:sldId id="370" r:id="rId15"/>
    <p:sldId id="371" r:id="rId16"/>
    <p:sldId id="372" r:id="rId17"/>
    <p:sldId id="373" r:id="rId18"/>
    <p:sldId id="374" r:id="rId19"/>
    <p:sldId id="376" r:id="rId20"/>
    <p:sldId id="377" r:id="rId21"/>
    <p:sldId id="378" r:id="rId22"/>
    <p:sldId id="379" r:id="rId23"/>
    <p:sldId id="380" r:id="rId24"/>
    <p:sldId id="381" r:id="rId25"/>
    <p:sldId id="382" r:id="rId26"/>
    <p:sldId id="383" r:id="rId27"/>
    <p:sldId id="384" r:id="rId28"/>
    <p:sldId id="385" r:id="rId29"/>
    <p:sldId id="386" r:id="rId30"/>
    <p:sldId id="387" r:id="rId31"/>
    <p:sldId id="388" r:id="rId32"/>
    <p:sldId id="367" r:id="rId33"/>
    <p:sldId id="389" r:id="rId34"/>
    <p:sldId id="390" r:id="rId35"/>
    <p:sldId id="392" r:id="rId36"/>
    <p:sldId id="393" r:id="rId37"/>
    <p:sldId id="394" r:id="rId38"/>
    <p:sldId id="395" r:id="rId39"/>
    <p:sldId id="396" r:id="rId40"/>
    <p:sldId id="397" r:id="rId41"/>
    <p:sldId id="398" r:id="rId42"/>
    <p:sldId id="315"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850357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1752685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206323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739052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1023740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3270401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3662995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3189144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864929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1587375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1272127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35160878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10845387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19550711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3109116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30931139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3566184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26014037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4062642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3090220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2345359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863243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13048285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1582933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33</a:t>
            </a:fld>
            <a:endParaRPr lang="zh-CN" altLang="en-US"/>
          </a:p>
        </p:txBody>
      </p:sp>
    </p:spTree>
    <p:extLst>
      <p:ext uri="{BB962C8B-B14F-4D97-AF65-F5344CB8AC3E}">
        <p14:creationId xmlns:p14="http://schemas.microsoft.com/office/powerpoint/2010/main" val="2512344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34</a:t>
            </a:fld>
            <a:endParaRPr lang="zh-CN" altLang="en-US"/>
          </a:p>
        </p:txBody>
      </p:sp>
    </p:spTree>
    <p:extLst>
      <p:ext uri="{BB962C8B-B14F-4D97-AF65-F5344CB8AC3E}">
        <p14:creationId xmlns:p14="http://schemas.microsoft.com/office/powerpoint/2010/main" val="29923442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35</a:t>
            </a:fld>
            <a:endParaRPr lang="zh-CN" altLang="en-US"/>
          </a:p>
        </p:txBody>
      </p:sp>
    </p:spTree>
    <p:extLst>
      <p:ext uri="{BB962C8B-B14F-4D97-AF65-F5344CB8AC3E}">
        <p14:creationId xmlns:p14="http://schemas.microsoft.com/office/powerpoint/2010/main" val="16498233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36</a:t>
            </a:fld>
            <a:endParaRPr lang="zh-CN" altLang="en-US"/>
          </a:p>
        </p:txBody>
      </p:sp>
    </p:spTree>
    <p:extLst>
      <p:ext uri="{BB962C8B-B14F-4D97-AF65-F5344CB8AC3E}">
        <p14:creationId xmlns:p14="http://schemas.microsoft.com/office/powerpoint/2010/main" val="14364691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37</a:t>
            </a:fld>
            <a:endParaRPr lang="zh-CN" altLang="en-US"/>
          </a:p>
        </p:txBody>
      </p:sp>
    </p:spTree>
    <p:extLst>
      <p:ext uri="{BB962C8B-B14F-4D97-AF65-F5344CB8AC3E}">
        <p14:creationId xmlns:p14="http://schemas.microsoft.com/office/powerpoint/2010/main" val="29925197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38</a:t>
            </a:fld>
            <a:endParaRPr lang="zh-CN" altLang="en-US"/>
          </a:p>
        </p:txBody>
      </p:sp>
    </p:spTree>
    <p:extLst>
      <p:ext uri="{BB962C8B-B14F-4D97-AF65-F5344CB8AC3E}">
        <p14:creationId xmlns:p14="http://schemas.microsoft.com/office/powerpoint/2010/main" val="11207831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39</a:t>
            </a:fld>
            <a:endParaRPr lang="zh-CN" altLang="en-US"/>
          </a:p>
        </p:txBody>
      </p:sp>
    </p:spTree>
    <p:extLst>
      <p:ext uri="{BB962C8B-B14F-4D97-AF65-F5344CB8AC3E}">
        <p14:creationId xmlns:p14="http://schemas.microsoft.com/office/powerpoint/2010/main" val="11662124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40</a:t>
            </a:fld>
            <a:endParaRPr lang="zh-CN" altLang="en-US"/>
          </a:p>
        </p:txBody>
      </p:sp>
    </p:spTree>
    <p:extLst>
      <p:ext uri="{BB962C8B-B14F-4D97-AF65-F5344CB8AC3E}">
        <p14:creationId xmlns:p14="http://schemas.microsoft.com/office/powerpoint/2010/main" val="292647272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41</a:t>
            </a:fld>
            <a:endParaRPr lang="zh-CN" altLang="en-US"/>
          </a:p>
        </p:txBody>
      </p:sp>
    </p:spTree>
    <p:extLst>
      <p:ext uri="{BB962C8B-B14F-4D97-AF65-F5344CB8AC3E}">
        <p14:creationId xmlns:p14="http://schemas.microsoft.com/office/powerpoint/2010/main" val="1676268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360237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2366063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2739321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3209419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3786084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2</a:t>
            </a:r>
            <a:r>
              <a:rPr lang="zh-CN" altLang="en-US" sz="4800" b="1">
                <a:solidFill>
                  <a:srgbClr val="044491"/>
                </a:solidFill>
                <a:latin typeface="方正尚酷简体" panose="03000509000000000000" pitchFamily="65" charset="-122"/>
                <a:ea typeface="方正尚酷简体" panose="03000509000000000000" pitchFamily="65" charset="-122"/>
              </a:rPr>
              <a:t>　二手车鉴定</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126625"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2.2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二手车静态检查</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5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133726"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检查发动机舱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58426"/>
            <a:ext cx="2408947"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发动机舱的组成大部件如图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6177D453-14A0-47F3-ACA4-C458FDEA32B1}"/>
              </a:ext>
            </a:extLst>
          </p:cNvPr>
          <p:cNvPicPr>
            <a:picLocks noChangeAspect="1"/>
          </p:cNvPicPr>
          <p:nvPr/>
        </p:nvPicPr>
        <p:blipFill>
          <a:blip r:embed="rId3"/>
          <a:stretch>
            <a:fillRect/>
          </a:stretch>
        </p:blipFill>
        <p:spPr>
          <a:xfrm>
            <a:off x="3963297" y="1445330"/>
            <a:ext cx="7704762" cy="4847619"/>
          </a:xfrm>
          <a:prstGeom prst="rect">
            <a:avLst/>
          </a:prstGeom>
        </p:spPr>
      </p:pic>
    </p:spTree>
    <p:extLst>
      <p:ext uri="{BB962C8B-B14F-4D97-AF65-F5344CB8AC3E}">
        <p14:creationId xmlns:p14="http://schemas.microsoft.com/office/powerpoint/2010/main" val="16372312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检查发动机舱清洁情况</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打开发动机舱盖，观察发动机表面是否清洁，是否有油污，是否锈蚀，是否有零部件损坏或遗失，导线、电缆、真空管是否松动。</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如果发动机上堆满灰尘，说明该车的日常维护不够；如果发动机表面特别干净，也可能是车主在此前对发动机进行了特别的清洗，不能由此断定车辆状况一定很好。</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对于车主而言，为了使汽车能更快售出，且卖个好价钱，有的车主将发动机舱进行了专业蒸汽清洁，但这并不意味着车主想隐瞒什么。</a:t>
            </a:r>
          </a:p>
        </p:txBody>
      </p:sp>
    </p:spTree>
    <p:extLst>
      <p:ext uri="{BB962C8B-B14F-4D97-AF65-F5344CB8AC3E}">
        <p14:creationId xmlns:p14="http://schemas.microsoft.com/office/powerpoint/2010/main" val="26920771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检查发动机铭牌和排放信息标牌</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）检查发动机铭牌。查看发动机上有无发动机铭牌，如果有，检查上面是否有发动机型号、出厂编号、主要性能指标等，评估人员可以从这些信息判别发动机是不是正品。</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）查看排放信息标牌。排放信息标牌应该在发动机罩下的适当位置或在风扇罩上。这在以后的发动机诊断或调整时需要。</a:t>
            </a:r>
          </a:p>
        </p:txBody>
      </p:sp>
    </p:spTree>
    <p:extLst>
      <p:ext uri="{BB962C8B-B14F-4D97-AF65-F5344CB8AC3E}">
        <p14:creationId xmlns:p14="http://schemas.microsoft.com/office/powerpoint/2010/main" val="13943023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291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检查发动机冷却系统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644226"/>
            <a:ext cx="972408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储液罐里的冷却液。冷却液应清洁，且冷却液面在“满”标记附近。冷却液颜色应该是浅绿色的（但有些冷却液是红色的），并有点甜味。如果冷却液看上去更像水，则可能某处有泄漏情况，而车主只是一次又一次地加水。冷却液的味道闻起来不应该有汽油味或机油味，如果有，则发动机气缸垫可能已烧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如果冷却液中有悬浮的残渣或储液罐底部有发黑的物质，说明发动机可能严重受损。</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20822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）检查冷却液</a:t>
            </a:r>
          </a:p>
        </p:txBody>
      </p:sp>
    </p:spTree>
    <p:extLst>
      <p:ext uri="{BB962C8B-B14F-4D97-AF65-F5344CB8AC3E}">
        <p14:creationId xmlns:p14="http://schemas.microsoft.com/office/powerpoint/2010/main" val="23510673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310578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仔细全面地检查散热器水室和散热器芯，查看是不是有褪色或潮湿区域。散热器芯上的所有散热片应该是同一颜色的。当看到散热器芯区域呈现浅绿色，这说明在此区域有针孔泄漏。另外，要特别查看水室底部，如果全湿了，设法查找出冷却液泄漏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发动机充分冷却后，拆下散热器盖，观察散热器盖上的腐蚀和橡胶密封垫片的情况，散热器盖上应该没有锈迹。将手指尽可能伸进散热器颈部检查是否有锈斑或像淤泥那样的沉积物，有锈斑说明没有定期更换冷却液；如果水垢严重，说明发动机机体内亦有水垢，发动机会经常出现“开锅”现象，即发动机温度过高。</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）检查散热器</a:t>
            </a:r>
          </a:p>
        </p:txBody>
      </p:sp>
    </p:spTree>
    <p:extLst>
      <p:ext uri="{BB962C8B-B14F-4D97-AF65-F5344CB8AC3E}">
        <p14:creationId xmlns:p14="http://schemas.microsoft.com/office/powerpoint/2010/main" val="134705013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手挤压散热器和暖风器软管，看是否有裂纹或发脆现象。仔细检查软管上卡紧的两端部，是否有鼓起部分和裂口，是否有锈蚀迹象（特别是连接水泵、恒温器壳或进气歧管的软管处）。新式的暖风器和散热器软管比过去的好。在老式汽车上用的软管通常是汽车行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80 000km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后要进行更换，而在新式汽车上的软管，通常可以行驶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160 000km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以上。好的软管为将来的冷却问题提供了安全保障，但是费用也较高。</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）检查水管</a:t>
            </a:r>
          </a:p>
        </p:txBody>
      </p:sp>
    </p:spTree>
    <p:extLst>
      <p:ext uri="{BB962C8B-B14F-4D97-AF65-F5344CB8AC3E}">
        <p14:creationId xmlns:p14="http://schemas.microsoft.com/office/powerpoint/2010/main" val="245853889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大部分汽车散热器风扇是通过传动带来传动的，但有些轿车则采用电动机来驱动，即电子风扇。对于传动带传动的冷却风扇，应检查散热器风扇传动带的磨损情况。</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使用一个手电筒，仔细检查传动带的外部，查看是否有裂纹或传动带层片脱落。应该检查传动带与带轮接触的工作区是否磨亮，如果磨亮，则说明传动带已经打滑。传动带磨损、抛光或打滑可能引起尖啸声，甚至产生过热现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形传动带上有一些细小裂纹，但是可以继续使用。传动带的作用区域是在与带轮接触的部分，所以要将传动带的内侧拧转过来检查。</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）检查散热器风扇传动带</a:t>
            </a:r>
          </a:p>
        </p:txBody>
      </p:sp>
    </p:spTree>
    <p:extLst>
      <p:ext uri="{BB962C8B-B14F-4D97-AF65-F5344CB8AC3E}">
        <p14:creationId xmlns:p14="http://schemas.microsoft.com/office/powerpoint/2010/main" val="404993202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检查冷却风扇叶片是否变形或损坏，若变形或损坏其排风量相应减少，会影响发动机冷却效果，使发动机温度升高，则需要更换冷却风扇。</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）检查冷却风扇</a:t>
            </a:r>
          </a:p>
        </p:txBody>
      </p:sp>
    </p:spTree>
    <p:extLst>
      <p:ext uri="{BB962C8B-B14F-4D97-AF65-F5344CB8AC3E}">
        <p14:creationId xmlns:p14="http://schemas.microsoft.com/office/powerpoint/2010/main" val="31684170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291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检查发动机润滑系统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644226"/>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）找出机油口盖。</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）打开机油口盖。</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）检查机油质量。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）检查机油气味。</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）检查机油液位。</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20822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）检查机油</a:t>
            </a:r>
          </a:p>
        </p:txBody>
      </p:sp>
    </p:spTree>
    <p:extLst>
      <p:ext uri="{BB962C8B-B14F-4D97-AF65-F5344CB8AC3E}">
        <p14:creationId xmlns:p14="http://schemas.microsoft.com/office/powerpoint/2010/main" val="131913254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用棘轮扳手拆下机油滤清器，观察机油滤清器有无裂纹，密封圈是否完好。</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）检查机油滤清器</a:t>
            </a:r>
          </a:p>
        </p:txBody>
      </p:sp>
      <p:sp>
        <p:nvSpPr>
          <p:cNvPr id="6" name="文本框 5">
            <a:extLst>
              <a:ext uri="{FF2B5EF4-FFF2-40B4-BE49-F238E27FC236}">
                <a16:creationId xmlns:a16="http://schemas.microsoft.com/office/drawing/2014/main" id="{AF6EC763-400D-4118-B098-46B072E5208F}"/>
              </a:ext>
            </a:extLst>
          </p:cNvPr>
          <p:cNvSpPr txBox="1"/>
          <p:nvPr/>
        </p:nvSpPr>
        <p:spPr>
          <a:xfrm>
            <a:off x="1248720" y="346337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PCV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阀用于控制发动机曲轴箱通风，如其工作不良，对发动机润滑有严重影响。从气门室盖拔出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PCV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阀，并晃动，它应发出“咔嗒”声。若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PCV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阀充满油污且不能自由地发出“咔嗒”声，则说明发动机机油和滤清器没有经常更换，此时需要更换新的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PCV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阀。</a:t>
            </a:r>
          </a:p>
        </p:txBody>
      </p:sp>
      <p:sp>
        <p:nvSpPr>
          <p:cNvPr id="8" name="文本框 7">
            <a:extLst>
              <a:ext uri="{FF2B5EF4-FFF2-40B4-BE49-F238E27FC236}">
                <a16:creationId xmlns:a16="http://schemas.microsoft.com/office/drawing/2014/main" id="{133B0375-F774-474B-951D-B5C4B3BEF9BC}"/>
              </a:ext>
            </a:extLst>
          </p:cNvPr>
          <p:cNvSpPr txBox="1"/>
          <p:nvPr/>
        </p:nvSpPr>
        <p:spPr>
          <a:xfrm>
            <a:off x="1248720" y="29014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 </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PCV </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阀</a:t>
            </a:r>
          </a:p>
        </p:txBody>
      </p:sp>
    </p:spTree>
    <p:extLst>
      <p:ext uri="{BB962C8B-B14F-4D97-AF65-F5344CB8AC3E}">
        <p14:creationId xmlns:p14="http://schemas.microsoft.com/office/powerpoint/2010/main" val="249247869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830997"/>
          </a:xfrm>
          <a:prstGeom prst="rect">
            <a:avLst/>
          </a:prstGeom>
          <a:noFill/>
        </p:spPr>
        <p:txBody>
          <a:bodyPr wrap="square" rtlCol="0">
            <a:spAutoFit/>
          </a:bodyPr>
          <a:lstStyle/>
          <a:p>
            <a:pPr algn="r"/>
            <a:r>
              <a:rPr lang="zh-CN" altLang="en-US" sz="4800" b="1">
                <a:solidFill>
                  <a:srgbClr val="044491"/>
                </a:solidFill>
                <a:latin typeface="+mj-ea"/>
                <a:ea typeface="+mj-ea"/>
              </a:rPr>
              <a:t>二手车静态检查</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1.2</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284417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机油泄漏是一种常见现象。机油泄漏的地方主要有以下几个。</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）气门室盖。</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）气缸垫。气门室盖处机油泄漏在行驶里程超过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80 000km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的汽车上很普遍，大多数情况下修理不太难，也不太贵。有些燃油喷射的汽车更换气门室垫片则需要相当多的工作。</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）油底壳垫。有的汽车更换油底壳垫的工时费很高。</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）曲轴前、后油封。更换曲轴前、后油封的工时费用很高，应加以注意。</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）检查机油泄漏</a:t>
            </a:r>
          </a:p>
        </p:txBody>
      </p:sp>
    </p:spTree>
    <p:extLst>
      <p:ext uri="{BB962C8B-B14F-4D97-AF65-F5344CB8AC3E}">
        <p14:creationId xmlns:p14="http://schemas.microsoft.com/office/powerpoint/2010/main" val="67663137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）油底壳放油螺塞。放油螺塞松动或密封垫损坏，机油渗漏。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）机油滤清器。</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）机油散热器的机油管。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）机油散热器。</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）机油压力感应塞。</a:t>
            </a:r>
          </a:p>
        </p:txBody>
      </p:sp>
    </p:spTree>
    <p:extLst>
      <p:ext uri="{BB962C8B-B14F-4D97-AF65-F5344CB8AC3E}">
        <p14:creationId xmlns:p14="http://schemas.microsoft.com/office/powerpoint/2010/main" val="395866200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291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检查点火系统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3272876"/>
            <a:ext cx="9724080" cy="1443793"/>
          </a:xfrm>
          <a:prstGeom prst="rect">
            <a:avLst/>
          </a:prstGeom>
          <a:noFill/>
        </p:spPr>
        <p:txBody>
          <a:bodyPr wrap="square">
            <a:spAutoFit/>
          </a:bodyPr>
          <a:lstStyle/>
          <a:p>
            <a:pPr marL="447675" marR="0" lvl="0" indent="-285750" algn="just" defTabSz="914400" rtl="0" eaLnBrk="1" fontAlgn="auto" latinLnBrk="0" hangingPunct="1">
              <a:lnSpc>
                <a:spcPct val="150000"/>
              </a:lnSpc>
              <a:spcBef>
                <a:spcPts val="600"/>
              </a:spcBef>
              <a:spcAft>
                <a:spcPts val="0"/>
              </a:spcAft>
              <a:buClrTx/>
              <a:buSzTx/>
              <a:buFont typeface="Wingdings" panose="05000000000000000000" pitchFamily="2" charset="2"/>
              <a:buChar char="Ø"/>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检查标牌，看蓄电池是不是原装的。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447675" marR="0" lvl="0" indent="-285750" algn="just" defTabSz="914400" rtl="0" eaLnBrk="1" fontAlgn="auto" latinLnBrk="0" hangingPunct="1">
              <a:lnSpc>
                <a:spcPct val="150000"/>
              </a:lnSpc>
              <a:spcBef>
                <a:spcPts val="600"/>
              </a:spcBef>
              <a:spcAft>
                <a:spcPts val="0"/>
              </a:spcAft>
              <a:buClrTx/>
              <a:buSzTx/>
              <a:buFont typeface="Wingdings" panose="05000000000000000000" pitchFamily="2" charset="2"/>
              <a:buChar char="Ø"/>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检查蓄电池的表面情况。检查蓄电池表面是否清洁亦可以看出车主对汽车的保养情况。</a:t>
            </a:r>
            <a:endParaRPr lang="en-US" altLang="zh-CN">
              <a:solidFill>
                <a:prstClr val="black">
                  <a:lumMod val="75000"/>
                  <a:lumOff val="25000"/>
                </a:prstClr>
              </a:solidFill>
              <a:latin typeface="+mn-ea"/>
            </a:endParaRPr>
          </a:p>
          <a:p>
            <a:pPr marL="447675" marR="0" lvl="0" indent="-285750" algn="just" defTabSz="914400" rtl="0" eaLnBrk="1" fontAlgn="auto" latinLnBrk="0" hangingPunct="1">
              <a:lnSpc>
                <a:spcPct val="150000"/>
              </a:lnSpc>
              <a:spcBef>
                <a:spcPts val="600"/>
              </a:spcBef>
              <a:spcAft>
                <a:spcPts val="0"/>
              </a:spcAft>
              <a:buClrTx/>
              <a:buSzTx/>
              <a:buFont typeface="Wingdings" panose="05000000000000000000" pitchFamily="2" charset="2"/>
              <a:buChar char="Ø"/>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检查蓄电池压紧装置和蓄电池安装本身。蓄电池压紧装置是否完整，是否为原来部件。</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27109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）检查蓄电池</a:t>
            </a:r>
          </a:p>
        </p:txBody>
      </p:sp>
      <p:sp>
        <p:nvSpPr>
          <p:cNvPr id="8" name="文本框 7">
            <a:extLst>
              <a:ext uri="{FF2B5EF4-FFF2-40B4-BE49-F238E27FC236}">
                <a16:creationId xmlns:a16="http://schemas.microsoft.com/office/drawing/2014/main" id="{7B71E071-1DB9-4E32-8CF6-7125BF1EE30D}"/>
              </a:ext>
            </a:extLst>
          </p:cNvPr>
          <p:cNvSpPr txBox="1"/>
          <p:nvPr/>
        </p:nvSpPr>
        <p:spPr>
          <a:xfrm>
            <a:off x="1248720" y="2072726"/>
            <a:ext cx="97240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点火系统工作性能的好坏直接影响发动机的动力性和经济性。</a:t>
            </a:r>
          </a:p>
        </p:txBody>
      </p:sp>
    </p:spTree>
    <p:extLst>
      <p:ext uri="{BB962C8B-B14F-4D97-AF65-F5344CB8AC3E}">
        <p14:creationId xmlns:p14="http://schemas.microsoft.com/office/powerpoint/2010/main" val="41000774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1085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看点火线圈与分电器之间的高压线，以及分电器与火花塞之间的高压线，高压线应该清洁、布线整齐、无切割口、无擦伤部位、无裂纹或无排气烧焦处，否则会造成高压线漏电，需要更换高压线。注意：高压线更换需成套更换，费用较高。</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7488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）检查高压线</a:t>
            </a:r>
          </a:p>
        </p:txBody>
      </p:sp>
      <p:sp>
        <p:nvSpPr>
          <p:cNvPr id="6" name="文本框 5">
            <a:extLst>
              <a:ext uri="{FF2B5EF4-FFF2-40B4-BE49-F238E27FC236}">
                <a16:creationId xmlns:a16="http://schemas.microsoft.com/office/drawing/2014/main" id="{345F0A3E-9AD2-47B6-9713-35B26E8C9E23}"/>
              </a:ext>
            </a:extLst>
          </p:cNvPr>
          <p:cNvSpPr txBox="1"/>
          <p:nvPr/>
        </p:nvSpPr>
        <p:spPr>
          <a:xfrm>
            <a:off x="1248720" y="422537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带分电器的点火系统，应仔细检查分电器的工作情况，检查分电器盖有无裂纹、炭痕、破损等现象，这些现象均会使分电器漏电，造成点火能量不足，引起发动机动性能下降。若存在这些现象，则应更换分电器。</a:t>
            </a:r>
          </a:p>
        </p:txBody>
      </p:sp>
      <p:sp>
        <p:nvSpPr>
          <p:cNvPr id="8" name="文本框 7">
            <a:extLst>
              <a:ext uri="{FF2B5EF4-FFF2-40B4-BE49-F238E27FC236}">
                <a16:creationId xmlns:a16="http://schemas.microsoft.com/office/drawing/2014/main" id="{A82A830A-4D2E-48A8-AACF-FA66DBAAFFAE}"/>
              </a:ext>
            </a:extLst>
          </p:cNvPr>
          <p:cNvSpPr txBox="1"/>
          <p:nvPr/>
        </p:nvSpPr>
        <p:spPr>
          <a:xfrm>
            <a:off x="1248720" y="36634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）检查分电器</a:t>
            </a:r>
          </a:p>
        </p:txBody>
      </p:sp>
    </p:spTree>
    <p:extLst>
      <p:ext uri="{BB962C8B-B14F-4D97-AF65-F5344CB8AC3E}">
        <p14:creationId xmlns:p14="http://schemas.microsoft.com/office/powerpoint/2010/main" val="128189503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5058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火花塞套筒扳手任意拆下一个火花塞，检查火花塞的情况。火花塞位于发动机缸体内，可直接反映发动机的燃烧情况。若火花塞电极呈现灰白色，而且没有积炭，则表明火花塞工作正常，燃烧良好。若火花塞严重积炭、电极严重烧蚀、绝缘体破裂、漏气、侧电极开裂，均使点火性能下降，造成发动机动力不足，则需要更换火花塞。火塞更换需成组更换，费用较高。</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38861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）检查火花塞</a:t>
            </a:r>
          </a:p>
        </p:txBody>
      </p:sp>
      <p:sp>
        <p:nvSpPr>
          <p:cNvPr id="6" name="文本框 5">
            <a:extLst>
              <a:ext uri="{FF2B5EF4-FFF2-40B4-BE49-F238E27FC236}">
                <a16:creationId xmlns:a16="http://schemas.microsoft.com/office/drawing/2014/main" id="{345F0A3E-9AD2-47B6-9713-35B26E8C9E23}"/>
              </a:ext>
            </a:extLst>
          </p:cNvPr>
          <p:cNvSpPr txBox="1"/>
          <p:nvPr/>
        </p:nvSpPr>
        <p:spPr>
          <a:xfrm>
            <a:off x="1248720" y="422537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观察点火线圈外壳有无破裂。若点火线圈外壳破裂，会使点火线圈容易受潮而使点火性能下降，影响发动机的动力性。</a:t>
            </a:r>
          </a:p>
        </p:txBody>
      </p:sp>
      <p:sp>
        <p:nvSpPr>
          <p:cNvPr id="8" name="文本框 7">
            <a:extLst>
              <a:ext uri="{FF2B5EF4-FFF2-40B4-BE49-F238E27FC236}">
                <a16:creationId xmlns:a16="http://schemas.microsoft.com/office/drawing/2014/main" id="{A82A830A-4D2E-48A8-AACF-FA66DBAAFFAE}"/>
              </a:ext>
            </a:extLst>
          </p:cNvPr>
          <p:cNvSpPr txBox="1"/>
          <p:nvPr/>
        </p:nvSpPr>
        <p:spPr>
          <a:xfrm>
            <a:off x="1248720" y="3767878"/>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）检查点火线圈</a:t>
            </a:r>
          </a:p>
        </p:txBody>
      </p:sp>
    </p:spTree>
    <p:extLst>
      <p:ext uri="{BB962C8B-B14F-4D97-AF65-F5344CB8AC3E}">
        <p14:creationId xmlns:p14="http://schemas.microsoft.com/office/powerpoint/2010/main" val="263796989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291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检查发动机的供油系统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9973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燃油喷射汽车有很高的燃油系统压力，引起泄漏会明显地显露出来。查找进气歧管上残留的燃油污迹并仔细观察通向化油器或燃油喷射装置的燃油管和软管。</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）检查机油</a:t>
            </a:r>
          </a:p>
        </p:txBody>
      </p:sp>
      <p:sp>
        <p:nvSpPr>
          <p:cNvPr id="8" name="文本框 7">
            <a:extLst>
              <a:ext uri="{FF2B5EF4-FFF2-40B4-BE49-F238E27FC236}">
                <a16:creationId xmlns:a16="http://schemas.microsoft.com/office/drawing/2014/main" id="{2E823D29-FDCC-4969-88FB-E791C709A949}"/>
              </a:ext>
            </a:extLst>
          </p:cNvPr>
          <p:cNvSpPr txBox="1"/>
          <p:nvPr/>
        </p:nvSpPr>
        <p:spPr>
          <a:xfrm>
            <a:off x="1248720" y="3695404"/>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发动机供油系统有进油管路和回油管路，检查油管是否老化。</a:t>
            </a:r>
          </a:p>
        </p:txBody>
      </p:sp>
      <p:sp>
        <p:nvSpPr>
          <p:cNvPr id="9" name="文本框 8">
            <a:extLst>
              <a:ext uri="{FF2B5EF4-FFF2-40B4-BE49-F238E27FC236}">
                <a16:creationId xmlns:a16="http://schemas.microsoft.com/office/drawing/2014/main" id="{AC5BF47B-E77A-426B-9BCE-AA370E67CF4B}"/>
              </a:ext>
            </a:extLst>
          </p:cNvPr>
          <p:cNvSpPr txBox="1"/>
          <p:nvPr/>
        </p:nvSpPr>
        <p:spPr>
          <a:xfrm>
            <a:off x="1248720" y="328381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）检查汽油管路</a:t>
            </a:r>
          </a:p>
        </p:txBody>
      </p:sp>
      <p:sp>
        <p:nvSpPr>
          <p:cNvPr id="10" name="文本框 9">
            <a:extLst>
              <a:ext uri="{FF2B5EF4-FFF2-40B4-BE49-F238E27FC236}">
                <a16:creationId xmlns:a16="http://schemas.microsoft.com/office/drawing/2014/main" id="{EE390C30-5452-404D-B1EE-6222082EF615}"/>
              </a:ext>
            </a:extLst>
          </p:cNvPr>
          <p:cNvSpPr txBox="1"/>
          <p:nvPr/>
        </p:nvSpPr>
        <p:spPr>
          <a:xfrm>
            <a:off x="1248720" y="4679154"/>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燃油滤清器一般在汽车行驶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20 000km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左右更换，如果这辆车接近某一里程间隙且燃油滤清器看起来和底盘的其他部件一样脏，可能是燃油滤清器还没有更换过。</a:t>
            </a:r>
          </a:p>
        </p:txBody>
      </p:sp>
      <p:sp>
        <p:nvSpPr>
          <p:cNvPr id="11" name="文本框 10">
            <a:extLst>
              <a:ext uri="{FF2B5EF4-FFF2-40B4-BE49-F238E27FC236}">
                <a16:creationId xmlns:a16="http://schemas.microsoft.com/office/drawing/2014/main" id="{B55CB3EB-B153-4E55-9E04-CBA343D9741C}"/>
              </a:ext>
            </a:extLst>
          </p:cNvPr>
          <p:cNvSpPr txBox="1"/>
          <p:nvPr/>
        </p:nvSpPr>
        <p:spPr>
          <a:xfrm>
            <a:off x="1248720" y="427441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）检查燃油滤清器</a:t>
            </a:r>
          </a:p>
        </p:txBody>
      </p:sp>
    </p:spTree>
    <p:extLst>
      <p:ext uri="{BB962C8B-B14F-4D97-AF65-F5344CB8AC3E}">
        <p14:creationId xmlns:p14="http://schemas.microsoft.com/office/powerpoint/2010/main" val="191698319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291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7.</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检查发动机进气系统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9973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进气软管一般采用波纹管，检查进气软管是否老化变形，是否变硬，是否有损坏或烧坏处，这些现象表明进气软管需要更换。</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）检查进气软管（波纹管）</a:t>
            </a:r>
          </a:p>
        </p:txBody>
      </p:sp>
      <p:sp>
        <p:nvSpPr>
          <p:cNvPr id="8" name="文本框 7">
            <a:extLst>
              <a:ext uri="{FF2B5EF4-FFF2-40B4-BE49-F238E27FC236}">
                <a16:creationId xmlns:a16="http://schemas.microsoft.com/office/drawing/2014/main" id="{2E823D29-FDCC-4969-88FB-E791C709A949}"/>
              </a:ext>
            </a:extLst>
          </p:cNvPr>
          <p:cNvSpPr txBox="1"/>
          <p:nvPr/>
        </p:nvSpPr>
        <p:spPr>
          <a:xfrm>
            <a:off x="1248720" y="3695404"/>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检查真空软管的同时，应注意真空软管管路布置。查看软管是否是原来出厂时那样的整齐排列，是否有软管从零件上明显拔出、堵住或夹断。这些说明软管是否有人动过，是否隐瞒了某些不能工作的系统或部件。</a:t>
            </a:r>
          </a:p>
        </p:txBody>
      </p:sp>
      <p:sp>
        <p:nvSpPr>
          <p:cNvPr id="9" name="文本框 8">
            <a:extLst>
              <a:ext uri="{FF2B5EF4-FFF2-40B4-BE49-F238E27FC236}">
                <a16:creationId xmlns:a16="http://schemas.microsoft.com/office/drawing/2014/main" id="{AC5BF47B-E77A-426B-9BCE-AA370E67CF4B}"/>
              </a:ext>
            </a:extLst>
          </p:cNvPr>
          <p:cNvSpPr txBox="1"/>
          <p:nvPr/>
        </p:nvSpPr>
        <p:spPr>
          <a:xfrm>
            <a:off x="1248720" y="328381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）检查真空软管</a:t>
            </a:r>
          </a:p>
        </p:txBody>
      </p:sp>
    </p:spTree>
    <p:extLst>
      <p:ext uri="{BB962C8B-B14F-4D97-AF65-F5344CB8AC3E}">
        <p14:creationId xmlns:p14="http://schemas.microsoft.com/office/powerpoint/2010/main" val="410388271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66548"/>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空气滤清器用于清除空气中的灰尘等杂物，若空气滤清器滤芯过脏，会降低发动机进气量，影响发动机的动力。所以，应拆开空气滤清器，检查空气滤芯，观察其清洁情况，若空气滤清器脏污，说明此车可能经常行驶在灰尘较多的地方，保养差、车况较差。</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204904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）检查空气滤清器</a:t>
            </a:r>
          </a:p>
        </p:txBody>
      </p:sp>
      <p:sp>
        <p:nvSpPr>
          <p:cNvPr id="8" name="文本框 7">
            <a:extLst>
              <a:ext uri="{FF2B5EF4-FFF2-40B4-BE49-F238E27FC236}">
                <a16:creationId xmlns:a16="http://schemas.microsoft.com/office/drawing/2014/main" id="{2E823D29-FDCC-4969-88FB-E791C709A949}"/>
              </a:ext>
            </a:extLst>
          </p:cNvPr>
          <p:cNvSpPr txBox="1"/>
          <p:nvPr/>
        </p:nvSpPr>
        <p:spPr>
          <a:xfrm>
            <a:off x="1248720" y="4162129"/>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检查节气门拉线是否阻滞、是否有毛刺等现象。</a:t>
            </a:r>
          </a:p>
        </p:txBody>
      </p:sp>
      <p:sp>
        <p:nvSpPr>
          <p:cNvPr id="9" name="文本框 8">
            <a:extLst>
              <a:ext uri="{FF2B5EF4-FFF2-40B4-BE49-F238E27FC236}">
                <a16:creationId xmlns:a16="http://schemas.microsoft.com/office/drawing/2014/main" id="{AC5BF47B-E77A-426B-9BCE-AA370E67CF4B}"/>
              </a:ext>
            </a:extLst>
          </p:cNvPr>
          <p:cNvSpPr txBox="1"/>
          <p:nvPr/>
        </p:nvSpPr>
        <p:spPr>
          <a:xfrm>
            <a:off x="1248720" y="3750539"/>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）检查节气门拉线</a:t>
            </a:r>
          </a:p>
        </p:txBody>
      </p:sp>
    </p:spTree>
    <p:extLst>
      <p:ext uri="{BB962C8B-B14F-4D97-AF65-F5344CB8AC3E}">
        <p14:creationId xmlns:p14="http://schemas.microsoft.com/office/powerpoint/2010/main" val="213896612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291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8.</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检查机体附件</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9973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检查发动机支脚减振垫是否有裂纹，如有损坏，则发动机振动大，使用寿命急剧下降，更换发动机支脚的费用较高。</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）检查发动机支脚</a:t>
            </a:r>
          </a:p>
        </p:txBody>
      </p:sp>
      <p:sp>
        <p:nvSpPr>
          <p:cNvPr id="8" name="文本框 7">
            <a:extLst>
              <a:ext uri="{FF2B5EF4-FFF2-40B4-BE49-F238E27FC236}">
                <a16:creationId xmlns:a16="http://schemas.microsoft.com/office/drawing/2014/main" id="{2E823D29-FDCC-4969-88FB-E791C709A949}"/>
              </a:ext>
            </a:extLst>
          </p:cNvPr>
          <p:cNvSpPr txBox="1"/>
          <p:nvPr/>
        </p:nvSpPr>
        <p:spPr>
          <a:xfrm>
            <a:off x="1248720" y="3695404"/>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轿车上凸轮轴的驱动方式，一般采用同步齿形带。同步齿形带噪声小且不需润滑，但耐用性不及链驱动。通常汽车行驶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年或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km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，必须更换同步齿形带（正时带）。拆下正时罩，如果有必要，使用手电筒，仔细检查同步齿形带内、外两侧有无裂纹、缺齿、磨损等现象，若有，则表明此车行驶了相当大的里程。对于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形发动机而言，更换同步齿形带的费用非常高。</a:t>
            </a:r>
          </a:p>
        </p:txBody>
      </p:sp>
      <p:sp>
        <p:nvSpPr>
          <p:cNvPr id="9" name="文本框 8">
            <a:extLst>
              <a:ext uri="{FF2B5EF4-FFF2-40B4-BE49-F238E27FC236}">
                <a16:creationId xmlns:a16="http://schemas.microsoft.com/office/drawing/2014/main" id="{AC5BF47B-E77A-426B-9BCE-AA370E67CF4B}"/>
              </a:ext>
            </a:extLst>
          </p:cNvPr>
          <p:cNvSpPr txBox="1"/>
          <p:nvPr/>
        </p:nvSpPr>
        <p:spPr>
          <a:xfrm>
            <a:off x="1248720" y="328381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）检查正时带</a:t>
            </a:r>
          </a:p>
        </p:txBody>
      </p:sp>
    </p:spTree>
    <p:extLst>
      <p:ext uri="{BB962C8B-B14F-4D97-AF65-F5344CB8AC3E}">
        <p14:creationId xmlns:p14="http://schemas.microsoft.com/office/powerpoint/2010/main" val="318330314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685623"/>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发动机各种皮带传动附件的支架和调节装置是否松动、螺栓是否丢失或有裂纹等现象。支架断裂或松动可能引起像风扇、动力转向泵、水泵、交流发电机和空调压缩机那样的附件，由于运转失调而不仅可能使传动带丢失，甚至造成提前损坏。</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2049044"/>
            <a:ext cx="65236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）检查发动机各种带传动附件的支架和调节装置</a:t>
            </a:r>
          </a:p>
        </p:txBody>
      </p:sp>
    </p:spTree>
    <p:extLst>
      <p:ext uri="{BB962C8B-B14F-4D97-AF65-F5344CB8AC3E}">
        <p14:creationId xmlns:p14="http://schemas.microsoft.com/office/powerpoint/2010/main" val="209340021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41623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鉴别走私和拼装车辆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1557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二手车交易市场不可避免地会出现一些走私车辆、拼装车辆、盗抢车辆和事故车辆，如何界定这部分车辆，是一项十分重要而又艰难的工作。它必须凭借技术人员所掌握的专业知识和丰富经验，结合有关部门的信息材料，对评估车辆进行全面细致的鉴别，将这部分车辆与其他正常车辆区分开，从而促使二手车交易规范、有序地进行。</a:t>
            </a:r>
          </a:p>
        </p:txBody>
      </p:sp>
    </p:spTree>
    <p:extLst>
      <p:ext uri="{BB962C8B-B14F-4D97-AF65-F5344CB8AC3E}">
        <p14:creationId xmlns:p14="http://schemas.microsoft.com/office/powerpoint/2010/main" val="138319667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3291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9.</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检查发动机舱内其他部件</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9973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应该检查制动主缸是否发生锈蚀或变色，制动主缸锈蚀或变色表明制动器有问题；主缸盖橡胶垫泄漏，或是制动液经常加得过多使一些油液漏在系统上。</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）检查制动主缸及制动液</a:t>
            </a:r>
          </a:p>
        </p:txBody>
      </p:sp>
      <p:sp>
        <p:nvSpPr>
          <p:cNvPr id="8" name="文本框 7">
            <a:extLst>
              <a:ext uri="{FF2B5EF4-FFF2-40B4-BE49-F238E27FC236}">
                <a16:creationId xmlns:a16="http://schemas.microsoft.com/office/drawing/2014/main" id="{2E823D29-FDCC-4969-88FB-E791C709A949}"/>
              </a:ext>
            </a:extLst>
          </p:cNvPr>
          <p:cNvSpPr txBox="1"/>
          <p:nvPr/>
        </p:nvSpPr>
        <p:spPr>
          <a:xfrm>
            <a:off x="1248720" y="3695404"/>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对带手动变速器的汽车，离合器是液压操纵的，这意味着在发动机舱壁的某处有一个离合器的储液罐。它使用与制动主缸一样的油液，应该检查油液是否和制动主缸中的油液相同。</a:t>
            </a:r>
          </a:p>
        </p:txBody>
      </p:sp>
      <p:sp>
        <p:nvSpPr>
          <p:cNvPr id="9" name="文本框 8">
            <a:extLst>
              <a:ext uri="{FF2B5EF4-FFF2-40B4-BE49-F238E27FC236}">
                <a16:creationId xmlns:a16="http://schemas.microsoft.com/office/drawing/2014/main" id="{AC5BF47B-E77A-426B-9BCE-AA370E67CF4B}"/>
              </a:ext>
            </a:extLst>
          </p:cNvPr>
          <p:cNvSpPr txBox="1"/>
          <p:nvPr/>
        </p:nvSpPr>
        <p:spPr>
          <a:xfrm>
            <a:off x="1248720" y="328381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）检查离合器液压操纵机构</a:t>
            </a:r>
          </a:p>
        </p:txBody>
      </p:sp>
    </p:spTree>
    <p:extLst>
      <p:ext uri="{BB962C8B-B14F-4D97-AF65-F5344CB8AC3E}">
        <p14:creationId xmlns:p14="http://schemas.microsoft.com/office/powerpoint/2010/main" val="397339361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11114"/>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许多汽车在发动机舱内有电器系统的总继电器盒，它在蓄电池附近或沿着发动机舱壁区域。打开继电器盒的塑料盖可查看内部。通常在塑料盖内侧有一张图，指明继电器属于哪一系统。如果有一个或两个继电器遗漏，不必惊慌。制造厂家常常为了用于某种车型或某种选项的继电器提供了空间和线路。</a:t>
            </a:r>
          </a:p>
        </p:txBody>
      </p:sp>
      <p:sp>
        <p:nvSpPr>
          <p:cNvPr id="7" name="文本框 6">
            <a:extLst>
              <a:ext uri="{FF2B5EF4-FFF2-40B4-BE49-F238E27FC236}">
                <a16:creationId xmlns:a16="http://schemas.microsoft.com/office/drawing/2014/main" id="{442EC756-82D7-4933-9756-C7518B311441}"/>
              </a:ext>
            </a:extLst>
          </p:cNvPr>
          <p:cNvSpPr txBox="1"/>
          <p:nvPr/>
        </p:nvSpPr>
        <p:spPr>
          <a:xfrm>
            <a:off x="1248720" y="1493610"/>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）检查继电器盒</a:t>
            </a:r>
          </a:p>
        </p:txBody>
      </p:sp>
      <p:sp>
        <p:nvSpPr>
          <p:cNvPr id="8" name="文本框 7">
            <a:extLst>
              <a:ext uri="{FF2B5EF4-FFF2-40B4-BE49-F238E27FC236}">
                <a16:creationId xmlns:a16="http://schemas.microsoft.com/office/drawing/2014/main" id="{2E823D29-FDCC-4969-88FB-E791C709A949}"/>
              </a:ext>
            </a:extLst>
          </p:cNvPr>
          <p:cNvSpPr txBox="1"/>
          <p:nvPr/>
        </p:nvSpPr>
        <p:spPr>
          <a:xfrm>
            <a:off x="1248720" y="4162129"/>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为了保证汽车的寿命，线束应该保持良好，防止任何敲打、意外损伤或不合理的结构。</a:t>
            </a:r>
          </a:p>
        </p:txBody>
      </p:sp>
      <p:sp>
        <p:nvSpPr>
          <p:cNvPr id="9" name="文本框 8">
            <a:extLst>
              <a:ext uri="{FF2B5EF4-FFF2-40B4-BE49-F238E27FC236}">
                <a16:creationId xmlns:a16="http://schemas.microsoft.com/office/drawing/2014/main" id="{AC5BF47B-E77A-426B-9BCE-AA370E67CF4B}"/>
              </a:ext>
            </a:extLst>
          </p:cNvPr>
          <p:cNvSpPr txBox="1"/>
          <p:nvPr/>
        </p:nvSpPr>
        <p:spPr>
          <a:xfrm>
            <a:off x="1248720" y="3750539"/>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）检查发动机线束</a:t>
            </a:r>
          </a:p>
        </p:txBody>
      </p:sp>
    </p:spTree>
    <p:extLst>
      <p:ext uri="{BB962C8B-B14F-4D97-AF65-F5344CB8AC3E}">
        <p14:creationId xmlns:p14="http://schemas.microsoft.com/office/powerpoint/2010/main" val="30285817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检查驾驶操纵机构</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65741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检查内室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20550"/>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）检查转向盘。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）检查加速踏板</a:t>
            </a:r>
            <a:r>
              <a:rPr lang="zh-CN" altLang="en-US">
                <a:solidFill>
                  <a:prstClr val="black">
                    <a:lumMod val="75000"/>
                    <a:lumOff val="25000"/>
                  </a:prstClr>
                </a:solidFill>
                <a:latin typeface="+mn-ea"/>
              </a:rPr>
              <a:t>。</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lang="en-US" altLang="zh-CN">
                <a:solidFill>
                  <a:prstClr val="black">
                    <a:lumMod val="75000"/>
                    <a:lumOff val="25000"/>
                  </a:prstClr>
                </a:solidFill>
                <a:latin typeface="+mn-ea"/>
              </a:rPr>
              <a:t>3</a:t>
            </a:r>
            <a:r>
              <a:rPr lang="zh-CN" altLang="en-US">
                <a:solidFill>
                  <a:prstClr val="black">
                    <a:lumMod val="75000"/>
                    <a:lumOff val="25000"/>
                  </a:prstClr>
                </a:solidFill>
                <a:latin typeface="+mn-ea"/>
              </a:rPr>
              <a:t>）检查制动踏板。</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lang="en-US" altLang="zh-CN">
                <a:solidFill>
                  <a:prstClr val="black">
                    <a:lumMod val="75000"/>
                    <a:lumOff val="25000"/>
                  </a:prstClr>
                </a:solidFill>
                <a:latin typeface="+mn-ea"/>
              </a:rPr>
              <a:t>4</a:t>
            </a:r>
            <a:r>
              <a:rPr lang="zh-CN" altLang="en-US">
                <a:solidFill>
                  <a:prstClr val="black">
                    <a:lumMod val="75000"/>
                    <a:lumOff val="25000"/>
                  </a:prstClr>
                </a:solidFill>
                <a:latin typeface="+mn-ea"/>
              </a:rPr>
              <a:t>）检查离合器踏板。</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lang="en-US" altLang="zh-CN">
                <a:solidFill>
                  <a:prstClr val="black">
                    <a:lumMod val="75000"/>
                    <a:lumOff val="25000"/>
                  </a:prstClr>
                </a:solidFill>
                <a:latin typeface="+mn-ea"/>
              </a:rPr>
              <a:t>5</a:t>
            </a:r>
            <a:r>
              <a:rPr lang="zh-CN" altLang="en-US">
                <a:solidFill>
                  <a:prstClr val="black">
                    <a:lumMod val="75000"/>
                    <a:lumOff val="25000"/>
                  </a:prstClr>
                </a:solidFill>
                <a:latin typeface="+mn-ea"/>
              </a:rPr>
              <a:t>）检查驻车制动操纵杆。</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lang="en-US" altLang="zh-CN">
                <a:solidFill>
                  <a:prstClr val="black">
                    <a:lumMod val="75000"/>
                    <a:lumOff val="25000"/>
                  </a:prstClr>
                </a:solidFill>
                <a:latin typeface="+mn-ea"/>
              </a:rPr>
              <a:t>6</a:t>
            </a:r>
            <a:r>
              <a:rPr lang="zh-CN" altLang="en-US">
                <a:solidFill>
                  <a:prstClr val="black">
                    <a:lumMod val="75000"/>
                    <a:lumOff val="25000"/>
                  </a:prstClr>
                </a:solidFill>
                <a:latin typeface="+mn-ea"/>
              </a:rPr>
              <a:t>）检查变速器操纵杆。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69540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577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检查开关</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15860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车上一般有点火开关、转向灯开关、车灯总开关、变光开关、刮水器开关、电喇叭开关等。应依次开启这些开关，检查这些开关是否完好，能否正常工作。</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grpSp>
        <p:nvGrpSpPr>
          <p:cNvPr id="8" name="组合 7">
            <a:extLst>
              <a:ext uri="{FF2B5EF4-FFF2-40B4-BE49-F238E27FC236}">
                <a16:creationId xmlns:a16="http://schemas.microsoft.com/office/drawing/2014/main" id="{8DCA674E-3CA4-4BC0-AAF1-956F330DC8AD}"/>
              </a:ext>
            </a:extLst>
          </p:cNvPr>
          <p:cNvGrpSpPr/>
          <p:nvPr/>
        </p:nvGrpSpPr>
        <p:grpSpPr>
          <a:xfrm>
            <a:off x="1064400" y="3443658"/>
            <a:ext cx="7041959" cy="401827"/>
            <a:chOff x="1086366" y="2108013"/>
            <a:chExt cx="7041959" cy="401827"/>
          </a:xfrm>
          <a:noFill/>
        </p:grpSpPr>
        <p:cxnSp>
          <p:nvCxnSpPr>
            <p:cNvPr id="9" name="直接连接符 8">
              <a:extLst>
                <a:ext uri="{FF2B5EF4-FFF2-40B4-BE49-F238E27FC236}">
                  <a16:creationId xmlns:a16="http://schemas.microsoft.com/office/drawing/2014/main" id="{74AF0E9C-1589-4CF7-944B-D6B4987149F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E1B5ED61-0597-4FF5-B2B8-3D78D73FA75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检查仪表</a:t>
              </a:r>
            </a:p>
          </p:txBody>
        </p:sp>
      </p:grpSp>
      <p:sp>
        <p:nvSpPr>
          <p:cNvPr id="11" name="文本框 10">
            <a:extLst>
              <a:ext uri="{FF2B5EF4-FFF2-40B4-BE49-F238E27FC236}">
                <a16:creationId xmlns:a16="http://schemas.microsoft.com/office/drawing/2014/main" id="{BD8BA730-AAF7-4BAA-9F2B-43708E02D1C2}"/>
              </a:ext>
            </a:extLst>
          </p:cNvPr>
          <p:cNvSpPr txBox="1"/>
          <p:nvPr/>
        </p:nvSpPr>
        <p:spPr>
          <a:xfrm>
            <a:off x="1248720" y="4044550"/>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一般汽车设有车速里程表、燃油表、机油压力表（或机油压力指示器）、水温表、电流表等仪表。应分别检查这些仪表是否能正常工作，有无缺失损坏。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54592307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577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检查指示灯或警报灯</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53362"/>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汽车上有很多指示灯或警报灯，如制动警报灯、机油压力警报灯、充电指示灯、远光指示灯、转向指示灯、燃油残量指示灯、驻车制动指示灯等，应分别观察检查这些指示灯或警报灯是否能正常工作。</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grpSp>
        <p:nvGrpSpPr>
          <p:cNvPr id="8" name="组合 7">
            <a:extLst>
              <a:ext uri="{FF2B5EF4-FFF2-40B4-BE49-F238E27FC236}">
                <a16:creationId xmlns:a16="http://schemas.microsoft.com/office/drawing/2014/main" id="{8DCA674E-3CA4-4BC0-AAF1-956F330DC8AD}"/>
              </a:ext>
            </a:extLst>
          </p:cNvPr>
          <p:cNvGrpSpPr/>
          <p:nvPr/>
        </p:nvGrpSpPr>
        <p:grpSpPr>
          <a:xfrm>
            <a:off x="1064400" y="3443658"/>
            <a:ext cx="7041959" cy="401827"/>
            <a:chOff x="1086366" y="2108013"/>
            <a:chExt cx="7041959" cy="401827"/>
          </a:xfrm>
          <a:noFill/>
        </p:grpSpPr>
        <p:cxnSp>
          <p:nvCxnSpPr>
            <p:cNvPr id="9" name="直接连接符 8">
              <a:extLst>
                <a:ext uri="{FF2B5EF4-FFF2-40B4-BE49-F238E27FC236}">
                  <a16:creationId xmlns:a16="http://schemas.microsoft.com/office/drawing/2014/main" id="{74AF0E9C-1589-4CF7-944B-D6B4987149F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E1B5ED61-0597-4FF5-B2B8-3D78D73FA75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检查座椅</a:t>
              </a:r>
            </a:p>
          </p:txBody>
        </p:sp>
      </p:grpSp>
      <p:sp>
        <p:nvSpPr>
          <p:cNvPr id="11" name="文本框 10">
            <a:extLst>
              <a:ext uri="{FF2B5EF4-FFF2-40B4-BE49-F238E27FC236}">
                <a16:creationId xmlns:a16="http://schemas.microsoft.com/office/drawing/2014/main" id="{BD8BA730-AAF7-4BAA-9F2B-43708E02D1C2}"/>
              </a:ext>
            </a:extLst>
          </p:cNvPr>
          <p:cNvSpPr txBox="1"/>
          <p:nvPr/>
        </p:nvSpPr>
        <p:spPr>
          <a:xfrm>
            <a:off x="1248720" y="3944159"/>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检查座椅罩是否有撕破、裂开或有油迹等情况。检查座椅前后是否灵活，能否固定。检查座椅高、低能否调节，检查座椅后倾调节角度。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确保所有座椅安全带数量是否正确、在合适位置并工作可靠。</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坐在座椅上，若感到座椅弹簧松弛，弹力不足，说明行车繁重，已行驶了很长里程。</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08590767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577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检查地毯和地板</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53362"/>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抬起车内的地板垫或地毯。</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检查是否有霉味，是否有水危害或修饰污染的痕迹。</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地板垫或地毯底下是否有水，如果水的气味像防冻液，则散热器芯可能泄漏。水通过发动机舱上的孔洞从外部进入汽车内部。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87134340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767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7.</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检查电器设备</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177650"/>
            <a:ext cx="4266255" cy="341356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）检查刮水器和前窗玻璃洗涤器</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）检查电动车窗</a:t>
            </a:r>
            <a:r>
              <a:rPr lang="zh-CN" altLang="en-US" b="1">
                <a:solidFill>
                  <a:prstClr val="black">
                    <a:lumMod val="75000"/>
                    <a:lumOff val="25000"/>
                  </a:prstClr>
                </a:solidFill>
                <a:latin typeface="+mn-ea"/>
              </a:rPr>
              <a:t>。</a:t>
            </a:r>
            <a:endParaRPr lang="en-US" altLang="zh-CN" b="1">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）检查电动外后视镜</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）检查电动门锁</a:t>
            </a:r>
            <a:r>
              <a:rPr lang="zh-CN" altLang="en-US" b="1">
                <a:solidFill>
                  <a:prstClr val="black">
                    <a:lumMod val="75000"/>
                    <a:lumOff val="25000"/>
                  </a:prstClr>
                </a:solidFill>
                <a:latin typeface="+mn-ea"/>
              </a:rPr>
              <a:t>。</a:t>
            </a:r>
            <a:endParaRPr lang="en-US" altLang="zh-CN" b="1">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）检查点烟器</a:t>
            </a:r>
            <a:r>
              <a:rPr lang="zh-CN" altLang="en-US" b="1">
                <a:solidFill>
                  <a:prstClr val="black">
                    <a:lumMod val="75000"/>
                    <a:lumOff val="25000"/>
                  </a:prstClr>
                </a:solidFill>
                <a:latin typeface="+mn-ea"/>
              </a:rPr>
              <a:t>。</a:t>
            </a:r>
            <a:endParaRPr lang="en-US" altLang="zh-CN" b="1">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）检查音响和收音机</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endParaRPr>
          </a:p>
          <a:p>
            <a:pPr indent="457200" algn="just">
              <a:lnSpc>
                <a:spcPct val="150000"/>
              </a:lnSpc>
              <a:spcBef>
                <a:spcPts val="600"/>
              </a:spcBef>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）检查电动天线。</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413BDFB2-A0C5-4EE4-B501-0A6A2257D8D9}"/>
              </a:ext>
            </a:extLst>
          </p:cNvPr>
          <p:cNvSpPr txBox="1"/>
          <p:nvPr/>
        </p:nvSpPr>
        <p:spPr>
          <a:xfrm>
            <a:off x="6487470" y="2177650"/>
            <a:ext cx="4266255"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）检查电动天窗。</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）检查活顶。</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）检查除雾器。</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11</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）检查防盗报警器。</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12</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）检查空调鼓风机。</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13</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）检查电动座椅。</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38546267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65741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2.2.6</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检查行李箱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68439"/>
            <a:ext cx="4504380" cy="2428678"/>
          </a:xfrm>
          <a:prstGeom prst="rect">
            <a:avLst/>
          </a:prstGeom>
          <a:noFill/>
        </p:spPr>
        <p:txBody>
          <a:bodyPr wrap="square">
            <a:spAutoFit/>
          </a:bodyPr>
          <a:lstStyle/>
          <a:p>
            <a:pPr marL="342900" marR="0" lvl="0" indent="-342900" algn="just" defTabSz="914400" rtl="0" eaLnBrk="1" fontAlgn="auto" latinLnBrk="0" hangingPunct="1">
              <a:lnSpc>
                <a:spcPct val="150000"/>
              </a:lnSpc>
              <a:spcBef>
                <a:spcPts val="600"/>
              </a:spcBef>
              <a:spcAft>
                <a:spcPts val="0"/>
              </a:spcAft>
              <a:buClrTx/>
              <a:buSzTx/>
              <a:buFontTx/>
              <a:buAutoNum type="arabi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检查行李箱锁。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Tx/>
              <a:buAutoNum type="arabi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检查气压减振器。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Tx/>
              <a:buAutoNum type="arabi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检查行李箱开关拉索或电动开关。</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Tx/>
              <a:buAutoNum type="arabi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检查防水密封条。</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Tx/>
              <a:buAutoNum type="arabicPeriod"/>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检查内部的油漆与外部油漆是否一致。</a:t>
            </a:r>
            <a:endParaRPr lang="en-US" altLang="zh-CN">
              <a:solidFill>
                <a:prstClr val="black">
                  <a:lumMod val="75000"/>
                  <a:lumOff val="25000"/>
                </a:prstClr>
              </a:solidFill>
              <a:latin typeface="+mn-ea"/>
            </a:endParaRPr>
          </a:p>
        </p:txBody>
      </p:sp>
      <p:sp>
        <p:nvSpPr>
          <p:cNvPr id="8" name="文本框 7">
            <a:extLst>
              <a:ext uri="{FF2B5EF4-FFF2-40B4-BE49-F238E27FC236}">
                <a16:creationId xmlns:a16="http://schemas.microsoft.com/office/drawing/2014/main" id="{1F745488-7FFD-4DD9-8384-6E4B57B21825}"/>
              </a:ext>
            </a:extLst>
          </p:cNvPr>
          <p:cNvSpPr txBox="1"/>
          <p:nvPr/>
        </p:nvSpPr>
        <p:spPr>
          <a:xfrm>
            <a:off x="6420795" y="1968439"/>
            <a:ext cx="4504380" cy="2428678"/>
          </a:xfrm>
          <a:prstGeom prst="rect">
            <a:avLst/>
          </a:prstGeom>
          <a:noFill/>
        </p:spPr>
        <p:txBody>
          <a:bodyPr wrap="square">
            <a:spAutoFit/>
          </a:bodyPr>
          <a:lstStyle/>
          <a:p>
            <a:pPr marL="342900" marR="0" lvl="0" indent="-342900" algn="just" defTabSz="914400" rtl="0" eaLnBrk="1" fontAlgn="auto" latinLnBrk="0" hangingPunct="1">
              <a:lnSpc>
                <a:spcPct val="150000"/>
              </a:lnSpc>
              <a:spcBef>
                <a:spcPts val="600"/>
              </a:spcBef>
              <a:spcAft>
                <a:spcPts val="0"/>
              </a:spcAft>
              <a:buClrTx/>
              <a:buSzTx/>
              <a:buFont typeface="+mj-lt"/>
              <a:buAutoNum type="arabicPeriod" startAt="6"/>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检查行李箱地板。</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 typeface="+mj-lt"/>
              <a:buAutoNum type="arabicPeriod" startAt="6"/>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查备用轮胎。</a:t>
            </a:r>
            <a:endParaRPr lang="en-US" altLang="zh-CN">
              <a:solidFill>
                <a:prstClr val="black">
                  <a:lumMod val="75000"/>
                  <a:lumOff val="25000"/>
                </a:prstClr>
              </a:solidFill>
              <a:latin typeface="+mn-ea"/>
            </a:endParaRPr>
          </a:p>
          <a:p>
            <a:pPr marL="342900" marR="0" lvl="0" indent="-342900" algn="just" defTabSz="914400" rtl="0" eaLnBrk="1" fontAlgn="auto" latinLnBrk="0" hangingPunct="1">
              <a:lnSpc>
                <a:spcPct val="150000"/>
              </a:lnSpc>
              <a:spcBef>
                <a:spcPts val="600"/>
              </a:spcBef>
              <a:spcAft>
                <a:spcPts val="0"/>
              </a:spcAft>
              <a:buClrTx/>
              <a:buSzTx/>
              <a:buFont typeface="+mj-lt"/>
              <a:buAutoNum type="arabicPeriod" startAt="6"/>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检查随车工具。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 typeface="+mj-lt"/>
              <a:buAutoNum type="arabicPeriod" startAt="6"/>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检查门控灯。</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342900" marR="0" lvl="0" indent="-342900" algn="just" defTabSz="914400" rtl="0" eaLnBrk="1" fontAlgn="auto" latinLnBrk="0" hangingPunct="1">
              <a:lnSpc>
                <a:spcPct val="150000"/>
              </a:lnSpc>
              <a:spcBef>
                <a:spcPts val="600"/>
              </a:spcBef>
              <a:spcAft>
                <a:spcPts val="0"/>
              </a:spcAft>
              <a:buClrTx/>
              <a:buSzTx/>
              <a:buFont typeface="+mj-lt"/>
              <a:buAutoNum type="arabicPeriod" startAt="6"/>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检查行李箱盖的对中性和闭合质量。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918544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30003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2.2.7</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检查车身底部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68439"/>
            <a:ext cx="9724080" cy="1289905"/>
          </a:xfrm>
          <a:prstGeom prst="rect">
            <a:avLst/>
          </a:prstGeom>
          <a:noFill/>
        </p:spPr>
        <p:txBody>
          <a:bodyPr wrap="square">
            <a:spAutoFit/>
          </a:bodyPr>
          <a:lstStyle/>
          <a:p>
            <a:pPr marR="0" lvl="0" indent="447675" algn="just" defTabSz="914400" rtl="0" eaLnBrk="1" fontAlgn="auto" latinLnBrk="0" hangingPunct="1">
              <a:lnSpc>
                <a:spcPct val="150000"/>
              </a:lnSpc>
              <a:spcBef>
                <a:spcPts val="600"/>
              </a:spcBef>
              <a:spcAft>
                <a:spcPts val="0"/>
              </a:spcAft>
              <a:buClrTx/>
              <a:buSzTx/>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完发动机舱、车舱、行李箱、车身表面等车上工作后，就要进行下步工作，即检查车身底部。将汽车用举升机举起后，就可对车底各部件进行检查，而车主在卖车之前，一般不会对车底各部件进行保养，所以，车底各部件的技术状况更能真实地反映出汽车整体的技术状况。</a:t>
            </a:r>
            <a:endParaRPr lang="en-US" altLang="zh-CN">
              <a:solidFill>
                <a:prstClr val="black">
                  <a:lumMod val="75000"/>
                  <a:lumOff val="25000"/>
                </a:prstClr>
              </a:solidFill>
              <a:latin typeface="+mn-ea"/>
            </a:endParaRPr>
          </a:p>
        </p:txBody>
      </p:sp>
      <p:grpSp>
        <p:nvGrpSpPr>
          <p:cNvPr id="7" name="组合 6">
            <a:extLst>
              <a:ext uri="{FF2B5EF4-FFF2-40B4-BE49-F238E27FC236}">
                <a16:creationId xmlns:a16="http://schemas.microsoft.com/office/drawing/2014/main" id="{F445ADBE-4D10-41EF-92B3-514117ACCCF8}"/>
              </a:ext>
            </a:extLst>
          </p:cNvPr>
          <p:cNvGrpSpPr/>
          <p:nvPr/>
        </p:nvGrpSpPr>
        <p:grpSpPr>
          <a:xfrm>
            <a:off x="1064400" y="3429000"/>
            <a:ext cx="7041959" cy="401827"/>
            <a:chOff x="1086366" y="2108013"/>
            <a:chExt cx="7041959" cy="401827"/>
          </a:xfrm>
          <a:noFill/>
        </p:grpSpPr>
        <p:cxnSp>
          <p:nvCxnSpPr>
            <p:cNvPr id="9" name="直接连接符 8">
              <a:extLst>
                <a:ext uri="{FF2B5EF4-FFF2-40B4-BE49-F238E27FC236}">
                  <a16:creationId xmlns:a16="http://schemas.microsoft.com/office/drawing/2014/main" id="{0CB607DE-EAA0-4598-82AE-D0D3D1F5323F}"/>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F3E1CE20-6921-43BD-8888-2715526D86E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检查泄漏</a:t>
              </a:r>
            </a:p>
          </p:txBody>
        </p:sp>
      </p:grpSp>
      <p:sp>
        <p:nvSpPr>
          <p:cNvPr id="11" name="文本框 10">
            <a:extLst>
              <a:ext uri="{FF2B5EF4-FFF2-40B4-BE49-F238E27FC236}">
                <a16:creationId xmlns:a16="http://schemas.microsoft.com/office/drawing/2014/main" id="{6AB97187-6DEF-4223-8EC5-F5C7FDC6C48D}"/>
              </a:ext>
            </a:extLst>
          </p:cNvPr>
          <p:cNvSpPr txBox="1"/>
          <p:nvPr/>
        </p:nvSpPr>
        <p:spPr>
          <a:xfrm>
            <a:off x="1248720" y="3924654"/>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在汽车底下很容易检查出泄漏源，从车底下可以检查出的泄漏有冷却液泄漏、机油泄漏、制动液泄漏、变速器油泄漏、转向助力油泄漏、主减速器油泄漏、电控悬架油泄漏、减振器油泄漏、排气泄漏等。</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59430147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5577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检查排气系统</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53362"/>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检查排放系统零件看上去是否标准，排气尾管是否曾更换，且要确保它们远离制动管。在后轮驱动的汽车上，排气尾管越过后端部，要确保紧靠后桥壳外表的制动钢管没有因为与排放系统上的凸起相遇而压扁。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grpSp>
        <p:nvGrpSpPr>
          <p:cNvPr id="8" name="组合 7">
            <a:extLst>
              <a:ext uri="{FF2B5EF4-FFF2-40B4-BE49-F238E27FC236}">
                <a16:creationId xmlns:a16="http://schemas.microsoft.com/office/drawing/2014/main" id="{8DCA674E-3CA4-4BC0-AAF1-956F330DC8AD}"/>
              </a:ext>
            </a:extLst>
          </p:cNvPr>
          <p:cNvGrpSpPr/>
          <p:nvPr/>
        </p:nvGrpSpPr>
        <p:grpSpPr>
          <a:xfrm>
            <a:off x="1064400" y="3443658"/>
            <a:ext cx="7041959" cy="401827"/>
            <a:chOff x="1086366" y="2108013"/>
            <a:chExt cx="7041959" cy="401827"/>
          </a:xfrm>
          <a:noFill/>
        </p:grpSpPr>
        <p:cxnSp>
          <p:nvCxnSpPr>
            <p:cNvPr id="9" name="直接连接符 8">
              <a:extLst>
                <a:ext uri="{FF2B5EF4-FFF2-40B4-BE49-F238E27FC236}">
                  <a16:creationId xmlns:a16="http://schemas.microsoft.com/office/drawing/2014/main" id="{74AF0E9C-1589-4CF7-944B-D6B4987149F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E1B5ED61-0597-4FF5-B2B8-3D78D73FA75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检查前、后悬架</a:t>
              </a:r>
            </a:p>
          </p:txBody>
        </p:sp>
      </p:grpSp>
      <p:sp>
        <p:nvSpPr>
          <p:cNvPr id="11" name="文本框 10">
            <a:extLst>
              <a:ext uri="{FF2B5EF4-FFF2-40B4-BE49-F238E27FC236}">
                <a16:creationId xmlns:a16="http://schemas.microsoft.com/office/drawing/2014/main" id="{BD8BA730-AAF7-4BAA-9F2B-43708E02D1C2}"/>
              </a:ext>
            </a:extLst>
          </p:cNvPr>
          <p:cNvSpPr txBox="1"/>
          <p:nvPr/>
        </p:nvSpPr>
        <p:spPr>
          <a:xfrm>
            <a:off x="1248720" y="3944159"/>
            <a:ext cx="9724080"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）检查减振弹簧</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）检查减振器</a:t>
            </a:r>
            <a:r>
              <a:rPr lang="zh-CN" altLang="en-US" b="0">
                <a:solidFill>
                  <a:prstClr val="black">
                    <a:lumMod val="75000"/>
                    <a:lumOff val="25000"/>
                  </a:prstClr>
                </a:solidFill>
                <a:latin typeface="+mn-ea"/>
              </a:rPr>
              <a:t>。</a:t>
            </a:r>
            <a:endParaRPr lang="en-US" altLang="zh-CN" b="0">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）检查稳定杆</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20369772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568103"/>
            <a:ext cx="9724080" cy="4167616"/>
          </a:xfrm>
          <a:prstGeom prst="rect">
            <a:avLst/>
          </a:prstGeom>
          <a:noFill/>
        </p:spPr>
        <p:txBody>
          <a:bodyPr wrap="square">
            <a:spAutoFit/>
          </a:bodyPr>
          <a:lstStyle/>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走私车辆、拼装车辆的鉴别方法包括以下几个方面。</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）运用公安车管部门的车辆档案资料，查找车辆来源信息，确定车辆的合法性及来源情况。这是一种最直接有效的判别方法。</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）查验二手车的汽车产品合格证、维护保养手册。对进口车必须查验进口产品检验证明书和商验标志。</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）检查二手车外观。</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）查看二手车内饰。</a:t>
            </a:r>
            <a:endParaRPr lang="en-US" altLang="zh-CN">
              <a:solidFill>
                <a:prstClr val="black">
                  <a:lumMod val="75000"/>
                  <a:lumOff val="25000"/>
                </a:prstClr>
              </a:solidFill>
              <a:latin typeface="+mn-ea"/>
            </a:endParaRP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）打开发动机盖，检查发动机和其他零部件是否有拆卸后重新安装的痕迹，是否有旧的零部件或缺少零部件。</a:t>
            </a:r>
          </a:p>
        </p:txBody>
      </p:sp>
    </p:spTree>
    <p:extLst>
      <p:ext uri="{BB962C8B-B14F-4D97-AF65-F5344CB8AC3E}">
        <p14:creationId xmlns:p14="http://schemas.microsoft.com/office/powerpoint/2010/main" val="199114036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338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检查转向机构</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929537"/>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汽车转向机构性能的好坏对汽车行驶稳定性有很大影响，因此，应仔细检查转向系统，尤其是转向传动机构。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grpSp>
        <p:nvGrpSpPr>
          <p:cNvPr id="12" name="组合 11">
            <a:extLst>
              <a:ext uri="{FF2B5EF4-FFF2-40B4-BE49-F238E27FC236}">
                <a16:creationId xmlns:a16="http://schemas.microsoft.com/office/drawing/2014/main" id="{90042454-4991-4995-BA3D-A8C966FB464E}"/>
              </a:ext>
            </a:extLst>
          </p:cNvPr>
          <p:cNvGrpSpPr/>
          <p:nvPr/>
        </p:nvGrpSpPr>
        <p:grpSpPr>
          <a:xfrm>
            <a:off x="1064400" y="2976933"/>
            <a:ext cx="7041959" cy="401827"/>
            <a:chOff x="1086366" y="2108013"/>
            <a:chExt cx="7041959" cy="401827"/>
          </a:xfrm>
          <a:noFill/>
        </p:grpSpPr>
        <p:cxnSp>
          <p:nvCxnSpPr>
            <p:cNvPr id="13" name="直接连接符 12">
              <a:extLst>
                <a:ext uri="{FF2B5EF4-FFF2-40B4-BE49-F238E27FC236}">
                  <a16:creationId xmlns:a16="http://schemas.microsoft.com/office/drawing/2014/main" id="{64BC6C4B-F208-4CB9-9C00-D568FED76CC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DB49E062-85D0-43DA-BDE1-DE3EEB046B3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检查传动轴</a:t>
              </a:r>
            </a:p>
          </p:txBody>
        </p:sp>
      </p:grpSp>
      <p:sp>
        <p:nvSpPr>
          <p:cNvPr id="15" name="文本框 14">
            <a:extLst>
              <a:ext uri="{FF2B5EF4-FFF2-40B4-BE49-F238E27FC236}">
                <a16:creationId xmlns:a16="http://schemas.microsoft.com/office/drawing/2014/main" id="{DFC03341-AA4B-45BF-9662-173E78925F90}"/>
              </a:ext>
            </a:extLst>
          </p:cNvPr>
          <p:cNvSpPr txBox="1"/>
          <p:nvPr/>
        </p:nvSpPr>
        <p:spPr>
          <a:xfrm>
            <a:off x="1248720" y="3472587"/>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对于后轮驱动的汽车，检查传动轴、中间轴及万向节等处有无裂纹和松动；传动轴是否弯曲、传动轴轴管是否凹陷；万向节轴承是否因磨损而松旷，万向节凸缘盘联接螺栓是否松动等。</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前轮驱动的汽车，要密切注意等速万向节上的橡胶套。绝大多数汽车在汽车的每一侧（左驱动桥和右驱动桥）具有内、外万向节，每一个万向节都用橡胶套罩住，里面填满润滑脂。橡胶套保护万向节避免污物、锈蚀和潮气。用手弯曲或挤压橡胶套，查找是否有裂纹或擦伤。</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12786170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338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检查车轮</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929537"/>
            <a:ext cx="9724080" cy="144379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）检查车轮轮毂轴承是否松旷。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）检查轮胎磨损情况</a:t>
            </a:r>
            <a:r>
              <a:rPr lang="zh-CN" altLang="en-US">
                <a:solidFill>
                  <a:prstClr val="black">
                    <a:lumMod val="75000"/>
                    <a:lumOff val="25000"/>
                  </a:prstClr>
                </a:solidFill>
                <a:latin typeface="+mn-ea"/>
              </a:rPr>
              <a:t>。</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）检查轮胎花纹磨损深度。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95548978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326012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鉴别盗抢车辆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15576"/>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盗抢车辆一般是指公安车管部门已登记上牌的，在使用期内丢失的或被不法分子盗窃的，并在公安部门已报案的车辆。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这类车辆的鉴别方法一般有以下几种。</a:t>
            </a: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）根据公安车辆管理部门的档案资料，及时掌握车辆状态情况，防止盗抢车辆进入市场交易。</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0363"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）根据盗窃一般手段，主要检查汽车门锁是否过新，锁芯有无被更换过的痕迹，门窗玻璃是否为原配正品，窗框四周的防水胶是否有插入玻璃升降器开门的痕迹，转向盘锁或点火开关是否有破坏或调换的痕迹。</a:t>
            </a:r>
          </a:p>
        </p:txBody>
      </p:sp>
    </p:spTree>
    <p:extLst>
      <p:ext uri="{BB962C8B-B14F-4D97-AF65-F5344CB8AC3E}">
        <p14:creationId xmlns:p14="http://schemas.microsoft.com/office/powerpoint/2010/main" val="337427492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568103"/>
            <a:ext cx="4387741" cy="3444341"/>
          </a:xfrm>
          <a:prstGeom prst="rect">
            <a:avLst/>
          </a:prstGeom>
          <a:noFill/>
        </p:spPr>
        <p:txBody>
          <a:bodyPr wrap="square">
            <a:spAutoFit/>
          </a:bodyPr>
          <a:lstStyle/>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不法分子急于对有些盗抢车辆销赃，它们会对车辆、有关证件进行篡改和伪造，使被盗赃车面目全非。检查重点是核对发动机号码和车辆识别代码，钢印周围是否变形或有褶皱现象，钢印正反面是否有焊接的痕迹，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）查看车辆外观是否全身重新做过油漆，或者改变原车辆颜色。</a:t>
            </a:r>
          </a:p>
        </p:txBody>
      </p:sp>
      <p:grpSp>
        <p:nvGrpSpPr>
          <p:cNvPr id="9" name="组合 8">
            <a:extLst>
              <a:ext uri="{FF2B5EF4-FFF2-40B4-BE49-F238E27FC236}">
                <a16:creationId xmlns:a16="http://schemas.microsoft.com/office/drawing/2014/main" id="{9DFF00ED-3027-46D3-9222-89B3EC11BACE}"/>
              </a:ext>
            </a:extLst>
          </p:cNvPr>
          <p:cNvGrpSpPr/>
          <p:nvPr/>
        </p:nvGrpSpPr>
        <p:grpSpPr>
          <a:xfrm>
            <a:off x="6225281" y="1690311"/>
            <a:ext cx="4387741" cy="3244312"/>
            <a:chOff x="6225281" y="1690311"/>
            <a:chExt cx="4387741" cy="3244312"/>
          </a:xfrm>
        </p:grpSpPr>
        <p:pic>
          <p:nvPicPr>
            <p:cNvPr id="6" name="图片 5">
              <a:extLst>
                <a:ext uri="{FF2B5EF4-FFF2-40B4-BE49-F238E27FC236}">
                  <a16:creationId xmlns:a16="http://schemas.microsoft.com/office/drawing/2014/main" id="{5262819A-D925-4C70-B642-5F84D01ADE33}"/>
                </a:ext>
              </a:extLst>
            </p:cNvPr>
            <p:cNvPicPr>
              <a:picLocks noChangeAspect="1"/>
            </p:cNvPicPr>
            <p:nvPr/>
          </p:nvPicPr>
          <p:blipFill>
            <a:blip r:embed="rId3"/>
            <a:stretch>
              <a:fillRect/>
            </a:stretch>
          </p:blipFill>
          <p:spPr>
            <a:xfrm>
              <a:off x="6225281" y="1690311"/>
              <a:ext cx="4387741" cy="2920502"/>
            </a:xfrm>
            <a:prstGeom prst="rect">
              <a:avLst/>
            </a:prstGeom>
          </p:spPr>
        </p:pic>
        <p:pic>
          <p:nvPicPr>
            <p:cNvPr id="8" name="图片 7">
              <a:extLst>
                <a:ext uri="{FF2B5EF4-FFF2-40B4-BE49-F238E27FC236}">
                  <a16:creationId xmlns:a16="http://schemas.microsoft.com/office/drawing/2014/main" id="{09B1C168-4ED7-4DFC-9F26-598FC340E752}"/>
                </a:ext>
              </a:extLst>
            </p:cNvPr>
            <p:cNvPicPr>
              <a:picLocks noChangeAspect="1"/>
            </p:cNvPicPr>
            <p:nvPr/>
          </p:nvPicPr>
          <p:blipFill>
            <a:blip r:embed="rId4"/>
            <a:stretch>
              <a:fillRect/>
            </a:stretch>
          </p:blipFill>
          <p:spPr>
            <a:xfrm>
              <a:off x="6957246" y="4610813"/>
              <a:ext cx="2923809" cy="323810"/>
            </a:xfrm>
            <a:prstGeom prst="rect">
              <a:avLst/>
            </a:prstGeom>
          </p:spPr>
        </p:pic>
      </p:grpSp>
    </p:spTree>
    <p:extLst>
      <p:ext uri="{BB962C8B-B14F-4D97-AF65-F5344CB8AC3E}">
        <p14:creationId xmlns:p14="http://schemas.microsoft.com/office/powerpoint/2010/main" val="195754300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检查车辆的周正情况</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286084"/>
            <a:ext cx="2876485"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2.2.3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鉴别事故车辆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415775"/>
            <a:ext cx="5904833" cy="336739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汽车制造厂，汽车车身及各部件的装配位置是由生产线上经过严格调试的装具、夹具保证的，装配出的车辆各部分对称、周正。维修企业对车身的修复则是靠维修人员目测和手工操作的，装配难以精确保证。因此，检查车身是否发生过碰撞，可站在车的前部观察车身各部的周正、对称状况，特别注意观察车身的各个接缝，如出现不平直，缝隙大小不一，线条弯曲，装饰条有脱落或新旧不一，说明该车可能出现过事故或修理过，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97A46DD5-5EE3-4333-AA7F-5A8479285E6A}"/>
              </a:ext>
            </a:extLst>
          </p:cNvPr>
          <p:cNvPicPr>
            <a:picLocks noChangeAspect="1"/>
          </p:cNvPicPr>
          <p:nvPr/>
        </p:nvPicPr>
        <p:blipFill>
          <a:blip r:embed="rId3"/>
          <a:stretch>
            <a:fillRect/>
          </a:stretch>
        </p:blipFill>
        <p:spPr>
          <a:xfrm>
            <a:off x="7391677" y="2701525"/>
            <a:ext cx="4438095" cy="3000000"/>
          </a:xfrm>
          <a:prstGeom prst="rect">
            <a:avLst/>
          </a:prstGeom>
        </p:spPr>
      </p:pic>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529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检查油漆脱落情况</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19" y="1949050"/>
            <a:ext cx="9743131" cy="344434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查看排气管、镶条、窗户四周和轮胎等处是否有多余油漆，如果有，说明该车已做过油漆或翻新。用一块磁铁（最好选用柔性磁铁，不会损伤汽车漆面，且磁性足以承担此项工作）在车身周围移动，如遇到突然减少磁力的地方，说明该局部补了灰，做了油漆。当用手敲击车身时，如敲击声发脆，说明车身没有补灰做漆；如敲击声沉闷，则说明车身曾补过灰做过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如果发现了新漆的迹象，查找车身制造不良或金属抛光的痕迹。沿车身查看，并查找是否有像波状或非线性翼子板或后顶盖侧板那样的不规则板材。如果发现车身制造或面板、车门、发动机罩、行李箱盖等配合不好，汽车可能曾遭受过碰撞，以至于这些板面对准很困难。换句话说，车架可能已经弯曲。</a:t>
            </a:r>
          </a:p>
        </p:txBody>
      </p:sp>
    </p:spTree>
    <p:extLst>
      <p:ext uri="{BB962C8B-B14F-4D97-AF65-F5344CB8AC3E}">
        <p14:creationId xmlns:p14="http://schemas.microsoft.com/office/powerpoint/2010/main" val="12247227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2.2</a:t>
            </a:r>
            <a:r>
              <a:rPr lang="zh-CN" altLang="en-US" sz="2800">
                <a:solidFill>
                  <a:srgbClr val="044491"/>
                </a:solidFill>
                <a:latin typeface="+mj-ea"/>
                <a:ea typeface="+mj-ea"/>
              </a:rPr>
              <a:t>　二手车静态检查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529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检查底盘线束及其连接情况</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19" y="1949050"/>
            <a:ext cx="6685606" cy="378289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正常情况下，未发生事故的车辆，其连接部件应配合良好，车身没有多余焊缝，线束、仪表部件等应安装整齐、新旧程度接近。因此，在检查车辆底盘时，应认真观察车底是否漏水、漏油、漏气，锈蚀程度，与车体上部检查的是否相符，是否有焊接痕迹，车辆转向节臂、转向横直拉杆及球头销处有无裂纹和损伤，球头销是否松旷，连接是否牢固可靠，车辆车架是否有弯、扭、裂、断、锈蚀等损伤，螺栓、铆钉是否齐全、紧固，车辆前后是否有变形、裂纹。固定在车身上的线束是否整齐，新旧程度是否一致，这些都可以作为判断车辆是否发生过事故的线索（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3" name="图片 2">
            <a:extLst>
              <a:ext uri="{FF2B5EF4-FFF2-40B4-BE49-F238E27FC236}">
                <a16:creationId xmlns:a16="http://schemas.microsoft.com/office/drawing/2014/main" id="{C3A5C659-6DA4-4E3A-A67A-3FBB0E07E21D}"/>
              </a:ext>
            </a:extLst>
          </p:cNvPr>
          <p:cNvPicPr>
            <a:picLocks noChangeAspect="1"/>
          </p:cNvPicPr>
          <p:nvPr/>
        </p:nvPicPr>
        <p:blipFill>
          <a:blip r:embed="rId3"/>
          <a:stretch>
            <a:fillRect/>
          </a:stretch>
        </p:blipFill>
        <p:spPr>
          <a:xfrm>
            <a:off x="8106359" y="3312897"/>
            <a:ext cx="3761905" cy="2419048"/>
          </a:xfrm>
          <a:prstGeom prst="rect">
            <a:avLst/>
          </a:prstGeom>
        </p:spPr>
      </p:pic>
    </p:spTree>
    <p:extLst>
      <p:ext uri="{BB962C8B-B14F-4D97-AF65-F5344CB8AC3E}">
        <p14:creationId xmlns:p14="http://schemas.microsoft.com/office/powerpoint/2010/main" val="134894760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4419</Words>
  <Application>Microsoft Office PowerPoint</Application>
  <PresentationFormat>宽屏</PresentationFormat>
  <Paragraphs>265</Paragraphs>
  <Slides>42</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42</vt:i4>
      </vt:variant>
    </vt:vector>
  </HeadingPairs>
  <TitlesOfParts>
    <vt:vector size="52" baseType="lpstr">
      <vt:lpstr>等线</vt:lpstr>
      <vt:lpstr>方正尚酷简体</vt:lpstr>
      <vt:lpstr>迷你简菱心</vt:lpstr>
      <vt:lpstr>微软雅黑</vt:lpstr>
      <vt:lpstr>Agency FB</vt:lpstr>
      <vt:lpstr>Arial</vt:lpstr>
      <vt:lpstr>Bahnschrift Light</vt:lpstr>
      <vt:lpstr>Bahnschrift SemiBold</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21</cp:revision>
  <dcterms:created xsi:type="dcterms:W3CDTF">2021-12-17T03:11:56Z</dcterms:created>
  <dcterms:modified xsi:type="dcterms:W3CDTF">2021-12-17T09:09:43Z</dcterms:modified>
</cp:coreProperties>
</file>